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2" r:id="rId2"/>
    <p:sldId id="259" r:id="rId3"/>
    <p:sldId id="261" r:id="rId4"/>
  </p:sldIdLst>
  <p:sldSz cx="6858000" cy="9144000" type="screen4x3"/>
  <p:notesSz cx="6797675" cy="99250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902" y="-3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4399"/>
            <a:ext cx="4984962" cy="44662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57250" y="1496483"/>
            <a:ext cx="5143500" cy="318346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57250" y="4802717"/>
            <a:ext cx="5143500" cy="220768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6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6" cy="380364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67916" y="6119285"/>
            <a:ext cx="5915026" cy="20002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566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2381" y="486833"/>
            <a:ext cx="5915026" cy="176741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2381" y="2241551"/>
            <a:ext cx="2901256" cy="109855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189">
              <a:buSzTx/>
              <a:buFontTx/>
              <a:buNone/>
              <a:defRPr sz="2400" b="1"/>
            </a:lvl2pPr>
            <a:lvl3pPr marL="0" indent="914377">
              <a:buSzTx/>
              <a:buFontTx/>
              <a:buNone/>
              <a:defRPr sz="2400" b="1"/>
            </a:lvl3pPr>
            <a:lvl4pPr marL="0" indent="1371566">
              <a:buSzTx/>
              <a:buFontTx/>
              <a:buNone/>
              <a:defRPr sz="2400" b="1"/>
            </a:lvl4pPr>
            <a:lvl5pPr marL="0" indent="1828754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3471862" y="2241551"/>
            <a:ext cx="2915545" cy="109855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</a:lstStyle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915544" y="1316567"/>
            <a:ext cx="3471863" cy="64981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8" indent="-261249">
              <a:defRPr sz="3200"/>
            </a:lvl2pPr>
            <a:lvl3pPr marL="1219170" indent="-304792">
              <a:defRPr sz="3200"/>
            </a:lvl3pPr>
            <a:lvl4pPr marL="1737315" indent="-365750">
              <a:defRPr sz="3200"/>
            </a:lvl4pPr>
            <a:lvl5pPr marL="2194505" indent="-365751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472380" y="2743200"/>
            <a:ext cx="2211885" cy="508211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</a:lstStyle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2915544" y="1316567"/>
            <a:ext cx="3471863" cy="649816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6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1488" y="486833"/>
            <a:ext cx="5915025" cy="1767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111441" y="8580053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4" marR="0" indent="-228594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882" marR="0" indent="-266693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09" marR="0" indent="-320032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40832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8021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5210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12398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9587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6775" marR="0" indent="-369267" algn="l" defTabSz="914377" rtl="0" latinLnBrk="0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609585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21917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82875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43833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047924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657509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267093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6678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7"/>
          <p:cNvSpPr/>
          <p:nvPr/>
        </p:nvSpPr>
        <p:spPr>
          <a:xfrm>
            <a:off x="0" y="0"/>
            <a:ext cx="5854577" cy="280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46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243D7C"/>
              </a:gs>
              <a:gs pos="100000">
                <a:srgbClr val="3077BE"/>
              </a:gs>
            </a:gsLst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tabLst>
                <a:tab pos="711182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2667"/>
          </a:p>
        </p:txBody>
      </p:sp>
      <p:grpSp>
        <p:nvGrpSpPr>
          <p:cNvPr id="170" name="Группа 23"/>
          <p:cNvGrpSpPr/>
          <p:nvPr/>
        </p:nvGrpSpPr>
        <p:grpSpPr>
          <a:xfrm flipV="1">
            <a:off x="-1" y="310091"/>
            <a:ext cx="6858001" cy="45719"/>
            <a:chOff x="-1" y="23257"/>
            <a:chExt cx="7400009" cy="75769"/>
          </a:xfrm>
        </p:grpSpPr>
        <p:sp>
          <p:nvSpPr>
            <p:cNvPr id="168" name="Прямоугольник 24"/>
            <p:cNvSpPr/>
            <p:nvPr/>
          </p:nvSpPr>
          <p:spPr>
            <a:xfrm>
              <a:off x="-1" y="23257"/>
              <a:ext cx="5992202" cy="69749"/>
            </a:xfrm>
            <a:prstGeom prst="rect">
              <a:avLst/>
            </a:prstGeom>
            <a:gradFill flip="none" rotWithShape="1">
              <a:gsLst>
                <a:gs pos="50000">
                  <a:srgbClr val="243D7C"/>
                </a:gs>
                <a:gs pos="100000">
                  <a:srgbClr val="3077B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169" name="Прямоугольник 25"/>
            <p:cNvSpPr/>
            <p:nvPr/>
          </p:nvSpPr>
          <p:spPr>
            <a:xfrm>
              <a:off x="6025893" y="29278"/>
              <a:ext cx="1374115" cy="69748"/>
            </a:xfrm>
            <a:prstGeom prst="rect">
              <a:avLst/>
            </a:prstGeom>
            <a:gradFill flip="none" rotWithShape="1">
              <a:gsLst>
                <a:gs pos="0">
                  <a:srgbClr val="FBCA69"/>
                </a:gs>
                <a:gs pos="50000">
                  <a:srgbClr val="F7A70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173" name="Прямоугольник 7"/>
          <p:cNvSpPr/>
          <p:nvPr/>
        </p:nvSpPr>
        <p:spPr>
          <a:xfrm rot="10800000">
            <a:off x="1351638" y="8825290"/>
            <a:ext cx="5506359" cy="31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46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243D7C"/>
              </a:gs>
              <a:gs pos="100000">
                <a:srgbClr val="3077BE"/>
              </a:gs>
            </a:gsLst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tabLst>
                <a:tab pos="711182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2667"/>
          </a:p>
        </p:txBody>
      </p:sp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rcRect r="49974" b="67514"/>
          <a:stretch>
            <a:fillRect/>
          </a:stretch>
        </p:blipFill>
        <p:spPr>
          <a:xfrm>
            <a:off x="5538903" y="8206273"/>
            <a:ext cx="1411327" cy="741787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Прямоугольник 18">
            <a:extLst>
              <a:ext uri="{FF2B5EF4-FFF2-40B4-BE49-F238E27FC236}">
                <a16:creationId xmlns="" xmlns:a16="http://schemas.microsoft.com/office/drawing/2014/main" id="{75309781-F6B9-46D7-8D51-5760D0A92376}"/>
              </a:ext>
            </a:extLst>
          </p:cNvPr>
          <p:cNvSpPr/>
          <p:nvPr/>
        </p:nvSpPr>
        <p:spPr>
          <a:xfrm rot="10800000">
            <a:off x="2348277" y="8715804"/>
            <a:ext cx="3236254" cy="45719"/>
          </a:xfrm>
          <a:prstGeom prst="rect">
            <a:avLst/>
          </a:prstGeom>
          <a:gradFill flip="none" rotWithShape="1">
            <a:gsLst>
              <a:gs pos="50000">
                <a:srgbClr val="243D7C"/>
              </a:gs>
              <a:gs pos="100000">
                <a:srgbClr val="3077BE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 sz="32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75" y="8619"/>
            <a:ext cx="310091" cy="3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348" y="616510"/>
            <a:ext cx="6309816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Внимание!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algn="just"/>
            <a:r>
              <a:rPr lang="ru-RU" dirty="0"/>
              <a:t>В целях предупреждения распространения </a:t>
            </a:r>
            <a:r>
              <a:rPr lang="ru-RU" dirty="0" err="1"/>
              <a:t>коронавирусной</a:t>
            </a:r>
            <a:r>
              <a:rPr lang="ru-RU" dirty="0"/>
              <a:t> инфекции COVID-19 </a:t>
            </a:r>
            <a:r>
              <a:rPr lang="ru-RU" dirty="0" smtClean="0"/>
              <a:t>среди работников и посетителей порта в соответствии с Постановлениями Главного государственного </a:t>
            </a:r>
            <a:r>
              <a:rPr lang="ru-RU" dirty="0"/>
              <a:t>санитарного врача Республики Казахстан от 1 июля 2021 года </a:t>
            </a:r>
            <a:r>
              <a:rPr lang="ru-RU" dirty="0" smtClean="0"/>
              <a:t>№31, от 14 июля 2021 года №32 </a:t>
            </a:r>
            <a:r>
              <a:rPr lang="ru-RU" b="1" dirty="0" smtClean="0"/>
              <a:t>ограничен допуск на </a:t>
            </a:r>
            <a:r>
              <a:rPr lang="ru-RU" b="1" dirty="0"/>
              <a:t>территорию АО «Национальная компания «Актауский морской торговый </a:t>
            </a:r>
            <a:r>
              <a:rPr lang="ru-RU" b="1" dirty="0" smtClean="0"/>
              <a:t>порт</a:t>
            </a:r>
            <a:r>
              <a:rPr lang="ru-RU" dirty="0" smtClean="0"/>
              <a:t>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9348" y="3239155"/>
            <a:ext cx="6309816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dirty="0" smtClean="0"/>
              <a:t>С 11 августа 2021 года вход на территорию порта будет осуществляться:</a:t>
            </a:r>
          </a:p>
          <a:p>
            <a:endParaRPr lang="ru-RU" b="1" dirty="0"/>
          </a:p>
          <a:p>
            <a:pPr marL="342900" indent="-342900" algn="just">
              <a:buAutoNum type="arabicParenR"/>
            </a:pPr>
            <a:r>
              <a:rPr lang="ru-RU" b="1" dirty="0" smtClean="0"/>
              <a:t>Для</a:t>
            </a:r>
            <a:r>
              <a:rPr lang="ru-RU" dirty="0" smtClean="0"/>
              <a:t> </a:t>
            </a:r>
            <a:r>
              <a:rPr lang="ru-RU" b="1" dirty="0" smtClean="0"/>
              <a:t>постоянных посетителей </a:t>
            </a:r>
            <a:r>
              <a:rPr lang="kk-KZ" dirty="0"/>
              <a:t>на основании представленных </a:t>
            </a:r>
            <a:r>
              <a:rPr lang="kk-KZ" dirty="0" smtClean="0"/>
              <a:t>документов, </a:t>
            </a:r>
            <a:r>
              <a:rPr lang="kk-KZ" dirty="0"/>
              <a:t>подтверждающих </a:t>
            </a:r>
            <a:r>
              <a:rPr lang="kk-KZ" dirty="0" smtClean="0"/>
              <a:t>получение </a:t>
            </a:r>
            <a:r>
              <a:rPr lang="kk-KZ" dirty="0"/>
              <a:t>ими вакцинации против </a:t>
            </a:r>
            <a:r>
              <a:rPr lang="ru-RU" dirty="0" smtClean="0"/>
              <a:t>COVID-19 </a:t>
            </a:r>
            <a:r>
              <a:rPr lang="ru-RU" dirty="0"/>
              <a:t>(за исключением лиц, имеющих постоянные медицинские противопоказания и переболевших COVID-19 в течение последних 3-х </a:t>
            </a:r>
            <a:r>
              <a:rPr lang="ru-RU" dirty="0" smtClean="0"/>
              <a:t>месяцев) </a:t>
            </a:r>
            <a:r>
              <a:rPr lang="ru-RU" dirty="0"/>
              <a:t>либо действующих справок </a:t>
            </a:r>
            <a:r>
              <a:rPr lang="ru-RU" dirty="0" smtClean="0"/>
              <a:t>ПЦР</a:t>
            </a:r>
            <a:r>
              <a:rPr lang="en-US" dirty="0" smtClean="0"/>
              <a:t> (1 </a:t>
            </a:r>
            <a:r>
              <a:rPr lang="ru-RU" dirty="0" smtClean="0"/>
              <a:t>раз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7 </a:t>
            </a:r>
            <a:r>
              <a:rPr lang="ru-RU" dirty="0" smtClean="0"/>
              <a:t>дней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с отрицательным </a:t>
            </a:r>
            <a:r>
              <a:rPr lang="ru-RU" dirty="0" smtClean="0"/>
              <a:t>показателем </a:t>
            </a:r>
            <a:r>
              <a:rPr lang="kk-KZ" i="1" dirty="0"/>
              <a:t>(касается шипчандлерских, агентских, экспедиторских компаний, подрядных организаций и др</a:t>
            </a:r>
            <a:r>
              <a:rPr lang="kk-KZ" i="1" dirty="0" smtClean="0"/>
              <a:t>.)</a:t>
            </a:r>
            <a:r>
              <a:rPr lang="kk-KZ" dirty="0" smtClean="0"/>
              <a:t>;</a:t>
            </a:r>
          </a:p>
          <a:p>
            <a:pPr marL="342900" indent="-342900" algn="just">
              <a:buAutoNum type="arabicParenR"/>
            </a:pPr>
            <a:endParaRPr lang="ru-RU" dirty="0" smtClean="0"/>
          </a:p>
          <a:p>
            <a:pPr marL="342900" indent="-342900" algn="just">
              <a:buAutoNum type="arabicParenR"/>
            </a:pPr>
            <a:r>
              <a:rPr lang="ru-RU" b="1" dirty="0"/>
              <a:t>Для </a:t>
            </a:r>
            <a:r>
              <a:rPr lang="ru-RU" b="1" dirty="0" smtClean="0"/>
              <a:t>разовых </a:t>
            </a:r>
            <a:r>
              <a:rPr lang="ru-RU" b="1" dirty="0"/>
              <a:t>посетителей </a:t>
            </a:r>
            <a:r>
              <a:rPr lang="ru-RU" dirty="0" smtClean="0"/>
              <a:t>вход</a:t>
            </a:r>
            <a:r>
              <a:rPr lang="ru-RU" b="1" dirty="0" smtClean="0"/>
              <a:t> </a:t>
            </a:r>
            <a:r>
              <a:rPr lang="ru-RU" dirty="0" smtClean="0"/>
              <a:t>будет </a:t>
            </a:r>
            <a:r>
              <a:rPr lang="ru-RU" dirty="0"/>
              <a:t>осуществляться через систему </a:t>
            </a:r>
            <a:r>
              <a:rPr lang="ru-RU" dirty="0" err="1"/>
              <a:t>Ashyq</a:t>
            </a:r>
            <a:r>
              <a:rPr lang="ru-RU" dirty="0"/>
              <a:t>.</a:t>
            </a: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1695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7"/>
          <p:cNvSpPr/>
          <p:nvPr/>
        </p:nvSpPr>
        <p:spPr>
          <a:xfrm>
            <a:off x="0" y="0"/>
            <a:ext cx="5854577" cy="280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46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243D7C"/>
              </a:gs>
              <a:gs pos="100000">
                <a:srgbClr val="3077BE"/>
              </a:gs>
            </a:gsLst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tabLst>
                <a:tab pos="711182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2667"/>
          </a:p>
        </p:txBody>
      </p:sp>
      <p:grpSp>
        <p:nvGrpSpPr>
          <p:cNvPr id="170" name="Группа 23"/>
          <p:cNvGrpSpPr/>
          <p:nvPr/>
        </p:nvGrpSpPr>
        <p:grpSpPr>
          <a:xfrm flipV="1">
            <a:off x="-1" y="310091"/>
            <a:ext cx="6858001" cy="45719"/>
            <a:chOff x="-1" y="23257"/>
            <a:chExt cx="7400009" cy="75769"/>
          </a:xfrm>
        </p:grpSpPr>
        <p:sp>
          <p:nvSpPr>
            <p:cNvPr id="168" name="Прямоугольник 24"/>
            <p:cNvSpPr/>
            <p:nvPr/>
          </p:nvSpPr>
          <p:spPr>
            <a:xfrm>
              <a:off x="-1" y="23257"/>
              <a:ext cx="5992202" cy="69749"/>
            </a:xfrm>
            <a:prstGeom prst="rect">
              <a:avLst/>
            </a:prstGeom>
            <a:gradFill flip="none" rotWithShape="1">
              <a:gsLst>
                <a:gs pos="50000">
                  <a:srgbClr val="243D7C"/>
                </a:gs>
                <a:gs pos="100000">
                  <a:srgbClr val="3077B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169" name="Прямоугольник 25"/>
            <p:cNvSpPr/>
            <p:nvPr/>
          </p:nvSpPr>
          <p:spPr>
            <a:xfrm>
              <a:off x="6025893" y="29278"/>
              <a:ext cx="1374115" cy="69748"/>
            </a:xfrm>
            <a:prstGeom prst="rect">
              <a:avLst/>
            </a:prstGeom>
            <a:gradFill flip="none" rotWithShape="1">
              <a:gsLst>
                <a:gs pos="0">
                  <a:srgbClr val="FBCA69"/>
                </a:gs>
                <a:gs pos="50000">
                  <a:srgbClr val="F7A70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173" name="Прямоугольник 7"/>
          <p:cNvSpPr/>
          <p:nvPr/>
        </p:nvSpPr>
        <p:spPr>
          <a:xfrm rot="10800000">
            <a:off x="1351638" y="8825290"/>
            <a:ext cx="5506359" cy="31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46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243D7C"/>
              </a:gs>
              <a:gs pos="100000">
                <a:srgbClr val="3077BE"/>
              </a:gs>
            </a:gsLst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tabLst>
                <a:tab pos="711182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2667"/>
          </a:p>
        </p:txBody>
      </p:sp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rcRect r="49974" b="67514"/>
          <a:stretch>
            <a:fillRect/>
          </a:stretch>
        </p:blipFill>
        <p:spPr>
          <a:xfrm>
            <a:off x="5538903" y="8206273"/>
            <a:ext cx="1411327" cy="741787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Прямоугольник 18">
            <a:extLst>
              <a:ext uri="{FF2B5EF4-FFF2-40B4-BE49-F238E27FC236}">
                <a16:creationId xmlns="" xmlns:a16="http://schemas.microsoft.com/office/drawing/2014/main" id="{75309781-F6B9-46D7-8D51-5760D0A92376}"/>
              </a:ext>
            </a:extLst>
          </p:cNvPr>
          <p:cNvSpPr/>
          <p:nvPr/>
        </p:nvSpPr>
        <p:spPr>
          <a:xfrm rot="10800000">
            <a:off x="2348277" y="8715804"/>
            <a:ext cx="3236254" cy="45719"/>
          </a:xfrm>
          <a:prstGeom prst="rect">
            <a:avLst/>
          </a:prstGeom>
          <a:gradFill flip="none" rotWithShape="1">
            <a:gsLst>
              <a:gs pos="50000">
                <a:srgbClr val="243D7C"/>
              </a:gs>
              <a:gs pos="100000">
                <a:srgbClr val="3077BE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 sz="32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75" y="8619"/>
            <a:ext cx="310091" cy="3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Users\kuanysheva_z\Downloads\1619100125_instrukciya-ashy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257"/>
            <a:ext cx="6858000" cy="77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97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7"/>
          <p:cNvSpPr/>
          <p:nvPr/>
        </p:nvSpPr>
        <p:spPr>
          <a:xfrm>
            <a:off x="0" y="0"/>
            <a:ext cx="5854577" cy="280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46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243D7C"/>
              </a:gs>
              <a:gs pos="100000">
                <a:srgbClr val="3077BE"/>
              </a:gs>
            </a:gsLst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tabLst>
                <a:tab pos="711182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2667"/>
          </a:p>
        </p:txBody>
      </p:sp>
      <p:grpSp>
        <p:nvGrpSpPr>
          <p:cNvPr id="170" name="Группа 23"/>
          <p:cNvGrpSpPr/>
          <p:nvPr/>
        </p:nvGrpSpPr>
        <p:grpSpPr>
          <a:xfrm flipV="1">
            <a:off x="-1" y="310091"/>
            <a:ext cx="6858001" cy="45719"/>
            <a:chOff x="-1" y="23257"/>
            <a:chExt cx="7400009" cy="75769"/>
          </a:xfrm>
        </p:grpSpPr>
        <p:sp>
          <p:nvSpPr>
            <p:cNvPr id="168" name="Прямоугольник 24"/>
            <p:cNvSpPr/>
            <p:nvPr/>
          </p:nvSpPr>
          <p:spPr>
            <a:xfrm>
              <a:off x="-1" y="23257"/>
              <a:ext cx="5992202" cy="69749"/>
            </a:xfrm>
            <a:prstGeom prst="rect">
              <a:avLst/>
            </a:prstGeom>
            <a:gradFill flip="none" rotWithShape="1">
              <a:gsLst>
                <a:gs pos="50000">
                  <a:srgbClr val="243D7C"/>
                </a:gs>
                <a:gs pos="100000">
                  <a:srgbClr val="3077B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169" name="Прямоугольник 25"/>
            <p:cNvSpPr/>
            <p:nvPr/>
          </p:nvSpPr>
          <p:spPr>
            <a:xfrm>
              <a:off x="6025893" y="29278"/>
              <a:ext cx="1374115" cy="69748"/>
            </a:xfrm>
            <a:prstGeom prst="rect">
              <a:avLst/>
            </a:prstGeom>
            <a:gradFill flip="none" rotWithShape="1">
              <a:gsLst>
                <a:gs pos="0">
                  <a:srgbClr val="FBCA69"/>
                </a:gs>
                <a:gs pos="50000">
                  <a:srgbClr val="F7A70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173" name="Прямоугольник 7"/>
          <p:cNvSpPr/>
          <p:nvPr/>
        </p:nvSpPr>
        <p:spPr>
          <a:xfrm rot="10800000">
            <a:off x="1351638" y="8825290"/>
            <a:ext cx="5506359" cy="318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46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243D7C"/>
              </a:gs>
              <a:gs pos="100000">
                <a:srgbClr val="3077BE"/>
              </a:gs>
            </a:gsLst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tabLst>
                <a:tab pos="711182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sz="2667"/>
          </a:p>
        </p:txBody>
      </p:sp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rcRect r="49974" b="67514"/>
          <a:stretch>
            <a:fillRect/>
          </a:stretch>
        </p:blipFill>
        <p:spPr>
          <a:xfrm>
            <a:off x="5538903" y="8206273"/>
            <a:ext cx="1411327" cy="741787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Прямоугольник 18">
            <a:extLst>
              <a:ext uri="{FF2B5EF4-FFF2-40B4-BE49-F238E27FC236}">
                <a16:creationId xmlns="" xmlns:a16="http://schemas.microsoft.com/office/drawing/2014/main" id="{75309781-F6B9-46D7-8D51-5760D0A92376}"/>
              </a:ext>
            </a:extLst>
          </p:cNvPr>
          <p:cNvSpPr/>
          <p:nvPr/>
        </p:nvSpPr>
        <p:spPr>
          <a:xfrm rot="10800000">
            <a:off x="2348277" y="8715804"/>
            <a:ext cx="3236254" cy="45719"/>
          </a:xfrm>
          <a:prstGeom prst="rect">
            <a:avLst/>
          </a:prstGeom>
          <a:gradFill flip="none" rotWithShape="1">
            <a:gsLst>
              <a:gs pos="50000">
                <a:srgbClr val="243D7C"/>
              </a:gs>
              <a:gs pos="100000">
                <a:srgbClr val="3077BE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algn="ctr">
              <a:defRPr sz="2400" b="1">
                <a:solidFill>
                  <a:srgbClr val="FFFFFF"/>
                </a:solidFill>
              </a:defRPr>
            </a:pPr>
            <a:endParaRPr sz="32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75" y="8619"/>
            <a:ext cx="310091" cy="3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kuanysheva_z\Downloads\1619100141_instrukciya-ashyk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682387"/>
            <a:ext cx="6378066" cy="72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813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135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Жанар Куанышева </cp:lastModifiedBy>
  <cp:revision>112</cp:revision>
  <cp:lastPrinted>2021-04-19T04:49:15Z</cp:lastPrinted>
  <dcterms:modified xsi:type="dcterms:W3CDTF">2021-07-28T07:26:37Z</dcterms:modified>
</cp:coreProperties>
</file>